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4"/>
  </p:notesMasterIdLst>
  <p:handoutMasterIdLst>
    <p:handoutMasterId r:id="rId95"/>
  </p:handoutMasterIdLst>
  <p:sldIdLst>
    <p:sldId id="256" r:id="rId2"/>
    <p:sldId id="257" r:id="rId3"/>
    <p:sldId id="351" r:id="rId4"/>
    <p:sldId id="258" r:id="rId5"/>
    <p:sldId id="349" r:id="rId6"/>
    <p:sldId id="262" r:id="rId7"/>
    <p:sldId id="259" r:id="rId8"/>
    <p:sldId id="273" r:id="rId9"/>
    <p:sldId id="260" r:id="rId10"/>
    <p:sldId id="261" r:id="rId11"/>
    <p:sldId id="263" r:id="rId12"/>
    <p:sldId id="264" r:id="rId13"/>
    <p:sldId id="268" r:id="rId14"/>
    <p:sldId id="267" r:id="rId15"/>
    <p:sldId id="269" r:id="rId16"/>
    <p:sldId id="270" r:id="rId17"/>
    <p:sldId id="265" r:id="rId18"/>
    <p:sldId id="266" r:id="rId19"/>
    <p:sldId id="274" r:id="rId20"/>
    <p:sldId id="271" r:id="rId21"/>
    <p:sldId id="338" r:id="rId22"/>
    <p:sldId id="272" r:id="rId23"/>
    <p:sldId id="275" r:id="rId24"/>
    <p:sldId id="276" r:id="rId25"/>
    <p:sldId id="354" r:id="rId26"/>
    <p:sldId id="312" r:id="rId27"/>
    <p:sldId id="313" r:id="rId28"/>
    <p:sldId id="353" r:id="rId29"/>
    <p:sldId id="314" r:id="rId30"/>
    <p:sldId id="315" r:id="rId31"/>
    <p:sldId id="316" r:id="rId32"/>
    <p:sldId id="336" r:id="rId33"/>
    <p:sldId id="337" r:id="rId34"/>
    <p:sldId id="277" r:id="rId35"/>
    <p:sldId id="317" r:id="rId36"/>
    <p:sldId id="278" r:id="rId37"/>
    <p:sldId id="318" r:id="rId38"/>
    <p:sldId id="321" r:id="rId39"/>
    <p:sldId id="279" r:id="rId40"/>
    <p:sldId id="319" r:id="rId41"/>
    <p:sldId id="320" r:id="rId42"/>
    <p:sldId id="280" r:id="rId43"/>
    <p:sldId id="281" r:id="rId44"/>
    <p:sldId id="282" r:id="rId45"/>
    <p:sldId id="283" r:id="rId46"/>
    <p:sldId id="285" r:id="rId47"/>
    <p:sldId id="286" r:id="rId48"/>
    <p:sldId id="284" r:id="rId49"/>
    <p:sldId id="287" r:id="rId50"/>
    <p:sldId id="288" r:id="rId51"/>
    <p:sldId id="352" r:id="rId52"/>
    <p:sldId id="300" r:id="rId53"/>
    <p:sldId id="289" r:id="rId54"/>
    <p:sldId id="290" r:id="rId55"/>
    <p:sldId id="298" r:id="rId56"/>
    <p:sldId id="299" r:id="rId57"/>
    <p:sldId id="301" r:id="rId58"/>
    <p:sldId id="303" r:id="rId59"/>
    <p:sldId id="339" r:id="rId60"/>
    <p:sldId id="304" r:id="rId61"/>
    <p:sldId id="341" r:id="rId62"/>
    <p:sldId id="340" r:id="rId63"/>
    <p:sldId id="305" r:id="rId64"/>
    <p:sldId id="306" r:id="rId65"/>
    <p:sldId id="308" r:id="rId66"/>
    <p:sldId id="307" r:id="rId67"/>
    <p:sldId id="342" r:id="rId68"/>
    <p:sldId id="309" r:id="rId69"/>
    <p:sldId id="343" r:id="rId70"/>
    <p:sldId id="310" r:id="rId71"/>
    <p:sldId id="311" r:id="rId72"/>
    <p:sldId id="322" r:id="rId73"/>
    <p:sldId id="324" r:id="rId74"/>
    <p:sldId id="323" r:id="rId75"/>
    <p:sldId id="325" r:id="rId76"/>
    <p:sldId id="326" r:id="rId77"/>
    <p:sldId id="327" r:id="rId78"/>
    <p:sldId id="328" r:id="rId79"/>
    <p:sldId id="329" r:id="rId80"/>
    <p:sldId id="346" r:id="rId81"/>
    <p:sldId id="330" r:id="rId82"/>
    <p:sldId id="347" r:id="rId83"/>
    <p:sldId id="348" r:id="rId84"/>
    <p:sldId id="331" r:id="rId85"/>
    <p:sldId id="332" r:id="rId86"/>
    <p:sldId id="333" r:id="rId87"/>
    <p:sldId id="334" r:id="rId88"/>
    <p:sldId id="335" r:id="rId89"/>
    <p:sldId id="344" r:id="rId90"/>
    <p:sldId id="345" r:id="rId91"/>
    <p:sldId id="350" r:id="rId92"/>
    <p:sldId id="355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86391" autoAdjust="0"/>
  </p:normalViewPr>
  <p:slideViewPr>
    <p:cSldViewPr>
      <p:cViewPr>
        <p:scale>
          <a:sx n="66" d="100"/>
          <a:sy n="66" d="100"/>
        </p:scale>
        <p:origin x="-12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768"/>
    </p:cViewPr>
  </p:sorterViewPr>
  <p:notesViewPr>
    <p:cSldViewPr>
      <p:cViewPr>
        <p:scale>
          <a:sx n="70" d="100"/>
          <a:sy n="70" d="100"/>
        </p:scale>
        <p:origin x="-254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B39E8-C97C-45D6-BAF2-BC69D29EC72F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31868-4D44-4135-8ACB-55BC3C884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82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82682-44B8-4778-8FFC-E6DFC09801D2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BFC99-2ACF-43F2-A01A-2E68BAD32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6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Rachel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83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Margene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2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71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01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25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48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91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70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55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87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4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16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4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75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67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98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6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51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04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93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71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7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122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29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428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022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721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Julianna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415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Julianna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730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Julianna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360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Julianna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335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Julianna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707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Julianna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9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784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40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Julianna</a:t>
            </a:r>
          </a:p>
        </p:txBody>
      </p:sp>
    </p:spTree>
    <p:extLst>
      <p:ext uri="{BB962C8B-B14F-4D97-AF65-F5344CB8AC3E}">
        <p14:creationId xmlns:p14="http://schemas.microsoft.com/office/powerpoint/2010/main" val="1704825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41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Julianna</a:t>
            </a:r>
          </a:p>
        </p:txBody>
      </p:sp>
    </p:spTree>
    <p:extLst>
      <p:ext uri="{BB962C8B-B14F-4D97-AF65-F5344CB8AC3E}">
        <p14:creationId xmlns:p14="http://schemas.microsoft.com/office/powerpoint/2010/main" val="17957851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42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Julianna</a:t>
            </a:r>
          </a:p>
        </p:txBody>
      </p:sp>
    </p:spTree>
    <p:extLst>
      <p:ext uri="{BB962C8B-B14F-4D97-AF65-F5344CB8AC3E}">
        <p14:creationId xmlns:p14="http://schemas.microsoft.com/office/powerpoint/2010/main" val="1162326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43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Julianna</a:t>
            </a:r>
          </a:p>
        </p:txBody>
      </p:sp>
    </p:spTree>
    <p:extLst>
      <p:ext uri="{BB962C8B-B14F-4D97-AF65-F5344CB8AC3E}">
        <p14:creationId xmlns:p14="http://schemas.microsoft.com/office/powerpoint/2010/main" val="15016748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44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Julianna</a:t>
            </a:r>
          </a:p>
        </p:txBody>
      </p:sp>
    </p:spTree>
    <p:extLst>
      <p:ext uri="{BB962C8B-B14F-4D97-AF65-F5344CB8AC3E}">
        <p14:creationId xmlns:p14="http://schemas.microsoft.com/office/powerpoint/2010/main" val="34238049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475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244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7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685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8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99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506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552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603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Jessica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21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Jessica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166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Jessica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499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Jessica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978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928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488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55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Margene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394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0285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621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1202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7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2842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2001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6696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6707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5439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22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Margene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5324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1847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8445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3371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1782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2033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6519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8988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77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Rachel</a:t>
            </a:r>
          </a:p>
        </p:txBody>
      </p:sp>
    </p:spTree>
    <p:extLst>
      <p:ext uri="{BB962C8B-B14F-4D97-AF65-F5344CB8AC3E}">
        <p14:creationId xmlns:p14="http://schemas.microsoft.com/office/powerpoint/2010/main" val="97799419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78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Rachel</a:t>
            </a:r>
          </a:p>
        </p:txBody>
      </p:sp>
    </p:spTree>
    <p:extLst>
      <p:ext uri="{BB962C8B-B14F-4D97-AF65-F5344CB8AC3E}">
        <p14:creationId xmlns:p14="http://schemas.microsoft.com/office/powerpoint/2010/main" val="205384843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79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Rachel</a:t>
            </a:r>
          </a:p>
        </p:txBody>
      </p:sp>
    </p:spTree>
    <p:extLst>
      <p:ext uri="{BB962C8B-B14F-4D97-AF65-F5344CB8AC3E}">
        <p14:creationId xmlns:p14="http://schemas.microsoft.com/office/powerpoint/2010/main" val="2732389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Margene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564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80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Rachel</a:t>
            </a:r>
          </a:p>
        </p:txBody>
      </p:sp>
    </p:spTree>
    <p:extLst>
      <p:ext uri="{BB962C8B-B14F-4D97-AF65-F5344CB8AC3E}">
        <p14:creationId xmlns:p14="http://schemas.microsoft.com/office/powerpoint/2010/main" val="345765884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81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Rachel</a:t>
            </a:r>
          </a:p>
        </p:txBody>
      </p:sp>
    </p:spTree>
    <p:extLst>
      <p:ext uri="{BB962C8B-B14F-4D97-AF65-F5344CB8AC3E}">
        <p14:creationId xmlns:p14="http://schemas.microsoft.com/office/powerpoint/2010/main" val="196429475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82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Rachel</a:t>
            </a:r>
          </a:p>
        </p:txBody>
      </p:sp>
    </p:spTree>
    <p:extLst>
      <p:ext uri="{BB962C8B-B14F-4D97-AF65-F5344CB8AC3E}">
        <p14:creationId xmlns:p14="http://schemas.microsoft.com/office/powerpoint/2010/main" val="240808004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83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Rachel</a:t>
            </a:r>
          </a:p>
        </p:txBody>
      </p:sp>
    </p:spTree>
    <p:extLst>
      <p:ext uri="{BB962C8B-B14F-4D97-AF65-F5344CB8AC3E}">
        <p14:creationId xmlns:p14="http://schemas.microsoft.com/office/powerpoint/2010/main" val="73960926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84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Rachel</a:t>
            </a:r>
          </a:p>
        </p:txBody>
      </p:sp>
    </p:spTree>
    <p:extLst>
      <p:ext uri="{BB962C8B-B14F-4D97-AF65-F5344CB8AC3E}">
        <p14:creationId xmlns:p14="http://schemas.microsoft.com/office/powerpoint/2010/main" val="276587402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85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Rachel</a:t>
            </a:r>
          </a:p>
        </p:txBody>
      </p:sp>
    </p:spTree>
    <p:extLst>
      <p:ext uri="{BB962C8B-B14F-4D97-AF65-F5344CB8AC3E}">
        <p14:creationId xmlns:p14="http://schemas.microsoft.com/office/powerpoint/2010/main" val="352165015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86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Rachel</a:t>
            </a:r>
          </a:p>
        </p:txBody>
      </p:sp>
    </p:spTree>
    <p:extLst>
      <p:ext uri="{BB962C8B-B14F-4D97-AF65-F5344CB8AC3E}">
        <p14:creationId xmlns:p14="http://schemas.microsoft.com/office/powerpoint/2010/main" val="192698696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Dan/Rachel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4180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Dan/Rachel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6197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Dan/Rachel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08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Margene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5766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Dan/Rachel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9462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91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92447" y="4387334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Dan/Rachel</a:t>
            </a:r>
          </a:p>
        </p:txBody>
      </p:sp>
    </p:spTree>
    <p:extLst>
      <p:ext uri="{BB962C8B-B14F-4D97-AF65-F5344CB8AC3E}">
        <p14:creationId xmlns:p14="http://schemas.microsoft.com/office/powerpoint/2010/main" val="212558799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Dan/Rachel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FC99-2ACF-43F2-A01A-2E68BAD3223E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6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2404-0115-419F-969E-840E5EBDCF37}" type="datetimeFigureOut">
              <a:rPr lang="en-US" smtClean="0"/>
              <a:t>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B292-D8B5-4984-BA7E-224352CDD9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2404-0115-419F-969E-840E5EBDCF37}" type="datetimeFigureOut">
              <a:rPr lang="en-US" smtClean="0"/>
              <a:t>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B292-D8B5-4984-BA7E-224352CDD9A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2404-0115-419F-969E-840E5EBDCF37}" type="datetimeFigureOut">
              <a:rPr lang="en-US" smtClean="0"/>
              <a:t>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B292-D8B5-4984-BA7E-224352CDD9A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2404-0115-419F-969E-840E5EBDCF37}" type="datetimeFigureOut">
              <a:rPr lang="en-US" smtClean="0"/>
              <a:t>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B292-D8B5-4984-BA7E-224352CDD9A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2404-0115-419F-969E-840E5EBDCF37}" type="datetimeFigureOut">
              <a:rPr lang="en-US" smtClean="0"/>
              <a:t>1/1/2014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B292-D8B5-4984-BA7E-224352CDD9A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2404-0115-419F-969E-840E5EBDCF37}" type="datetimeFigureOut">
              <a:rPr lang="en-US" smtClean="0"/>
              <a:t>1/1/2014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B292-D8B5-4984-BA7E-224352CDD9A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2404-0115-419F-969E-840E5EBDCF37}" type="datetimeFigureOut">
              <a:rPr lang="en-US" smtClean="0"/>
              <a:t>1/1/2014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B292-D8B5-4984-BA7E-224352CDD9A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2404-0115-419F-969E-840E5EBDCF37}" type="datetimeFigureOut">
              <a:rPr lang="en-US" smtClean="0"/>
              <a:t>1/1/2014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B292-D8B5-4984-BA7E-224352CDD9A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2404-0115-419F-969E-840E5EBDCF37}" type="datetimeFigureOut">
              <a:rPr lang="en-US" smtClean="0"/>
              <a:t>1/1/2014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B292-D8B5-4984-BA7E-224352CDD9A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2404-0115-419F-969E-840E5EBDCF37}" type="datetimeFigureOut">
              <a:rPr lang="en-US" smtClean="0"/>
              <a:t>1/1/2014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B292-D8B5-4984-BA7E-224352CDD9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2404-0115-419F-969E-840E5EBDCF37}" type="datetimeFigureOut">
              <a:rPr lang="en-US" smtClean="0"/>
              <a:t>1/1/2014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B292-D8B5-4984-BA7E-224352CDD9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CB72404-0115-419F-969E-840E5EBDCF37}" type="datetimeFigureOut">
              <a:rPr lang="en-US" smtClean="0"/>
              <a:t>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B3B292-D8B5-4984-BA7E-224352CDD9A5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saas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/viewform?formkey=dGxRLU5jSGVUQ3A0UnV6NDVPRzM0cnc6MA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spreadsheet/viewform?formkey=dFR1WHo3aWloTTdzVlpwVDNVMUdQS3c6MA" TargetMode="External"/><Relationship Id="rId5" Type="http://schemas.openxmlformats.org/officeDocument/2006/relationships/hyperlink" Target="https://docs.google.com/forms/d/1dYJn7NP3s8t-ykff8Z2sTqToBruBEwuYxKPH8RxHWXc/viewform" TargetMode="External"/><Relationship Id="rId4" Type="http://schemas.openxmlformats.org/officeDocument/2006/relationships/hyperlink" Target="https://docs.google.com/forms/d/159z2r8OvW9iLICovsihseuIIIU_HwufvMj55nuia4pI/viewform" TargetMode="Externa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259397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How To Survive &amp; Thrive With A Middle School</a:t>
            </a:r>
            <a:br>
              <a:rPr lang="en-US" dirty="0" smtClean="0">
                <a:latin typeface="Georgia" panose="02040502050405020303" pitchFamily="18" charset="0"/>
              </a:rPr>
            </a:br>
            <a:r>
              <a:rPr lang="en-US" dirty="0" smtClean="0">
                <a:latin typeface="Georgia" panose="02040502050405020303" pitchFamily="18" charset="0"/>
              </a:rPr>
              <a:t>Beginner Band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55626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in </a:t>
            </a:r>
            <a:r>
              <a:rPr lang="en-US" b="1" dirty="0" err="1">
                <a:latin typeface="Georgia" panose="02040502050405020303" pitchFamily="18" charset="0"/>
              </a:rPr>
              <a:t>inceptum</a:t>
            </a:r>
            <a:r>
              <a:rPr lang="en-US" b="1" dirty="0">
                <a:latin typeface="Georgia" panose="02040502050405020303" pitchFamily="18" charset="0"/>
              </a:rPr>
              <a:t> finis </a:t>
            </a:r>
            <a:r>
              <a:rPr lang="en-US" b="1" dirty="0" err="1" smtClean="0">
                <a:latin typeface="Georgia" panose="02040502050405020303" pitchFamily="18" charset="0"/>
              </a:rPr>
              <a:t>est</a:t>
            </a:r>
            <a:endParaRPr lang="en-US" b="1" dirty="0" smtClean="0">
              <a:latin typeface="Georgia" panose="02040502050405020303" pitchFamily="18" charset="0"/>
            </a:endParaRPr>
          </a:p>
          <a:p>
            <a:endParaRPr lang="en-US" b="1" dirty="0">
              <a:latin typeface="Georgia" panose="02040502050405020303" pitchFamily="18" charset="0"/>
            </a:endParaRPr>
          </a:p>
          <a:p>
            <a:r>
              <a:rPr lang="en-US" b="1" dirty="0" smtClean="0">
                <a:latin typeface="Georgia" panose="02040502050405020303" pitchFamily="18" charset="0"/>
              </a:rPr>
              <a:t>The beginning determines the end.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722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We Decided On Our New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Directors developed several options but favored 6</a:t>
            </a:r>
            <a:r>
              <a:rPr lang="en-US" baseline="30000" dirty="0" smtClean="0"/>
              <a:t>th</a:t>
            </a:r>
            <a:r>
              <a:rPr lang="en-US" dirty="0" smtClean="0"/>
              <a:t> Gr</a:t>
            </a:r>
            <a:r>
              <a:rPr lang="en-US" dirty="0"/>
              <a:t> </a:t>
            </a:r>
            <a:r>
              <a:rPr lang="en-US" dirty="0" smtClean="0"/>
              <a:t>Beginners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Daily contact  during school day-curricular!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Like instr. groups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JR McIntyre, Odessa, TX coached directors on “Texas” system of 6</a:t>
            </a:r>
            <a:r>
              <a:rPr lang="en-US" baseline="30000" dirty="0" smtClean="0"/>
              <a:t>th</a:t>
            </a:r>
            <a:r>
              <a:rPr lang="en-US" dirty="0" smtClean="0"/>
              <a:t> Gr Beginners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Less attrition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Students advance at a fast and more even rate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50703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Recruiting Time Line &amp;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774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During 5</a:t>
            </a:r>
            <a:r>
              <a:rPr lang="en-US" baseline="30000" dirty="0" smtClean="0"/>
              <a:t>th</a:t>
            </a:r>
            <a:r>
              <a:rPr lang="en-US" dirty="0" smtClean="0"/>
              <a:t> Grade School Year-JANUARY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Each </a:t>
            </a:r>
            <a:r>
              <a:rPr lang="en-US" dirty="0"/>
              <a:t>band/choir director </a:t>
            </a:r>
            <a:r>
              <a:rPr lang="en-US" dirty="0" smtClean="0"/>
              <a:t> confirms elementary building feeder schools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Contact JHS Admin to confirm recruitment activities -“No Surprises”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Allow JHS Admin to make initial contact with Elementary Admin if desired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33600"/>
            <a:ext cx="3860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988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Contact elementary music teachers to set up visits </a:t>
            </a:r>
            <a:r>
              <a:rPr lang="en-US" sz="2800" dirty="0" smtClean="0"/>
              <a:t>to classes and </a:t>
            </a:r>
            <a:r>
              <a:rPr lang="en-US" sz="2800" dirty="0"/>
              <a:t>discuss plans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Review access to standardized test scores of current 5</a:t>
            </a:r>
            <a:r>
              <a:rPr lang="en-US" sz="2800" baseline="30000" dirty="0"/>
              <a:t>th</a:t>
            </a:r>
            <a:r>
              <a:rPr lang="en-US" sz="2800" dirty="0"/>
              <a:t> graders (NWEA)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Contact Elementary Music &amp; Classroom Teachers for student recommendations and feedback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60080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Appointment Dates &amp;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Each s</a:t>
            </a:r>
            <a:r>
              <a:rPr lang="en-US" dirty="0" smtClean="0"/>
              <a:t>chool’s director determines their dates &amp; times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Dates are usually set just prior to or immediately after Spring Break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make-up date is scheduled but not released to the public yet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Each school runs 2 initial dates and 1 or 2 make-up 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57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Appointment Set-Up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Each student and family has an individual appointment with a director</a:t>
            </a:r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Each </a:t>
            </a:r>
            <a:r>
              <a:rPr lang="en-US" sz="3200" dirty="0"/>
              <a:t>appointment is 15 minutes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Each school runs 2-4 appointments at a time depending upon past </a:t>
            </a:r>
            <a:r>
              <a:rPr lang="en-US" sz="3200" dirty="0" smtClean="0"/>
              <a:t>demand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b="1" u="sng" dirty="0" smtClean="0"/>
              <a:t>A Parent MUST attend! </a:t>
            </a:r>
            <a:r>
              <a:rPr lang="en-US" sz="3200" dirty="0" smtClean="0"/>
              <a:t>The parent will be able see and understand the selection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51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Things Coordinated!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Band Coordinator will make sure by mid-January that:</a:t>
            </a:r>
          </a:p>
          <a:p>
            <a:r>
              <a:rPr lang="en-US" sz="2000" dirty="0"/>
              <a:t>all elementary schools are contacted by a director</a:t>
            </a:r>
          </a:p>
          <a:p>
            <a:endParaRPr lang="en-US" sz="2000" dirty="0"/>
          </a:p>
          <a:p>
            <a:r>
              <a:rPr lang="en-US" sz="2000" dirty="0"/>
              <a:t>each director has set up dates for elementary school visits</a:t>
            </a:r>
          </a:p>
          <a:p>
            <a:endParaRPr lang="en-US" sz="2000" dirty="0"/>
          </a:p>
          <a:p>
            <a:r>
              <a:rPr lang="en-US" sz="2000" dirty="0"/>
              <a:t>each director has set up appointment dates and times</a:t>
            </a:r>
          </a:p>
          <a:p>
            <a:endParaRPr lang="en-US" sz="2000" dirty="0"/>
          </a:p>
          <a:p>
            <a:r>
              <a:rPr lang="en-US" sz="2000" dirty="0"/>
              <a:t>the online appointment schedule software is up to date, paid &amp; links are </a:t>
            </a:r>
            <a:r>
              <a:rPr lang="en-US" sz="2000" dirty="0" smtClean="0"/>
              <a:t>active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release all recruiting information to papers, District Communications Administrator &amp; District Web Master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43254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3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SuperSaas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              </a:t>
            </a:r>
            <a:r>
              <a:rPr lang="en-US" sz="2800" b="0" dirty="0">
                <a:solidFill>
                  <a:schemeClr val="bg2"/>
                </a:solidFill>
                <a:hlinkClick r:id="rId3"/>
              </a:rPr>
              <a:t>http://www.supersaas.com</a:t>
            </a:r>
            <a:r>
              <a:rPr lang="en-US" sz="2800" dirty="0">
                <a:solidFill>
                  <a:schemeClr val="tx1"/>
                </a:solidFill>
                <a:hlinkClick r:id="rId3"/>
              </a:rPr>
              <a:t>/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85800"/>
            <a:ext cx="2533650" cy="9871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676400"/>
            <a:ext cx="4512128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Allows each building to run separate custom schedules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Sends reminders to parents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Builds Initial student database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Costs us approx. $70 to run for 3 months and accommodate all beg. appointments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28" y="2667000"/>
            <a:ext cx="394607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204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District-Wide Flyer &amp;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Coordinator builds District-Wide </a:t>
            </a:r>
            <a:r>
              <a:rPr lang="en-US" dirty="0"/>
              <a:t>flyer with info about </a:t>
            </a:r>
            <a:r>
              <a:rPr lang="en-US" dirty="0" smtClean="0"/>
              <a:t>Band </a:t>
            </a:r>
            <a:r>
              <a:rPr lang="en-US" dirty="0"/>
              <a:t>appointments and </a:t>
            </a:r>
            <a:r>
              <a:rPr lang="en-US" dirty="0" smtClean="0"/>
              <a:t>Choir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Paper copy given to every 5</a:t>
            </a:r>
            <a:r>
              <a:rPr lang="en-US" baseline="30000" dirty="0" smtClean="0"/>
              <a:t>th</a:t>
            </a:r>
            <a:r>
              <a:rPr lang="en-US" dirty="0" smtClean="0"/>
              <a:t> grade student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Info sent to local papers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Info is posted on District website, JHS websites, Band websites &amp; each Elementary website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Spanish language version is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943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District-Wide Flyer &amp; Information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3809459" cy="4953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438400"/>
            <a:ext cx="5257800" cy="33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469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latin typeface="Georgia" panose="02040502050405020303" pitchFamily="18" charset="0"/>
              </a:rPr>
              <a:t>Oswego, IL </a:t>
            </a:r>
            <a:endParaRPr lang="en-US" i="1" dirty="0">
              <a:latin typeface="Georgia" panose="020405020504050203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Oswego School District #308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28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Visits ~ FEBRUARY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Band Director visits 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grade General Music classes or 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grade classes in assembly format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09800"/>
            <a:ext cx="332073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313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Present info with Posters &amp; </a:t>
            </a:r>
            <a:r>
              <a:rPr lang="en-US" sz="3600" dirty="0" smtClean="0"/>
              <a:t>Handout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Demonstrate the Instruments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Play “Games” with the “Join Band” </a:t>
            </a:r>
            <a:r>
              <a:rPr lang="en-US" sz="3600" dirty="0" smtClean="0"/>
              <a:t>info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Info on a Power Point or Prezi (Video &amp; Sound Clips)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196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Elementary Visits with Student Demonstrations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6477000" cy="4267200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Small </a:t>
            </a:r>
            <a:r>
              <a:rPr lang="en-US" sz="2800" dirty="0"/>
              <a:t>Group of JHS Students take field trip </a:t>
            </a:r>
            <a:r>
              <a:rPr lang="en-US" sz="2800" dirty="0" smtClean="0"/>
              <a:t>to Elementary </a:t>
            </a:r>
            <a:r>
              <a:rPr lang="en-US" sz="2800" dirty="0"/>
              <a:t>to present </a:t>
            </a:r>
            <a:r>
              <a:rPr lang="en-US" sz="2800" dirty="0" smtClean="0"/>
              <a:t>instruments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Full </a:t>
            </a:r>
            <a:r>
              <a:rPr lang="en-US" sz="2800" dirty="0"/>
              <a:t>Band presents instruments at </a:t>
            </a:r>
            <a:r>
              <a:rPr lang="en-US" sz="2800" dirty="0" smtClean="0"/>
              <a:t>elementary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5th </a:t>
            </a:r>
            <a:r>
              <a:rPr lang="en-US" sz="2800" dirty="0"/>
              <a:t>Graders visit JHS to watch Band 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161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Appointments ~ MARCH &amp; APRIL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Contact Music Dealers to set up tables at appointments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Contact other directors to help with appointment dates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Print appointment lists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16981"/>
            <a:ext cx="3886200" cy="2590800"/>
          </a:xfrm>
        </p:spPr>
      </p:pic>
    </p:spTree>
    <p:extLst>
      <p:ext uri="{BB962C8B-B14F-4D97-AF65-F5344CB8AC3E}">
        <p14:creationId xmlns:p14="http://schemas.microsoft.com/office/powerpoint/2010/main" val="14912278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Appointment Prep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1000" y="4495800"/>
            <a:ext cx="3962400" cy="1371599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Set Up Room with Stations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04800" y="3505200"/>
            <a:ext cx="4038600" cy="83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Make Parent Packets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46323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Make Signs and Charts for Sign-Up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968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64564" cy="645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61878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Master List for Instruments Tally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71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List Instrumentation Goals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Track Overages and Shortages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586" y="1447800"/>
            <a:ext cx="5091014" cy="4343400"/>
          </a:xfrm>
        </p:spPr>
      </p:pic>
    </p:spTree>
    <p:extLst>
      <p:ext uri="{BB962C8B-B14F-4D97-AF65-F5344CB8AC3E}">
        <p14:creationId xmlns:p14="http://schemas.microsoft.com/office/powerpoint/2010/main" val="33657943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Empty Summer </a:t>
            </a:r>
            <a:r>
              <a:rPr lang="en-US" dirty="0"/>
              <a:t>Class Schedule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3829"/>
            <a:ext cx="3895340" cy="437356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37" y="1524000"/>
            <a:ext cx="427703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832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/>
          <a:lstStyle/>
          <a:p>
            <a:r>
              <a:rPr lang="en-US" dirty="0" smtClean="0"/>
              <a:t>Class Sign-up List II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66800"/>
            <a:ext cx="4858385" cy="5410200"/>
          </a:xfrm>
        </p:spPr>
      </p:pic>
    </p:spTree>
    <p:extLst>
      <p:ext uri="{BB962C8B-B14F-4D97-AF65-F5344CB8AC3E}">
        <p14:creationId xmlns:p14="http://schemas.microsoft.com/office/powerpoint/2010/main" val="2072575789"/>
      </p:ext>
    </p:extLst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276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Parent Packet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Student Information Sheet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"/>
            <a:ext cx="4876800" cy="6495302"/>
          </a:xfrm>
        </p:spPr>
      </p:pic>
    </p:spTree>
    <p:extLst>
      <p:ext uri="{BB962C8B-B14F-4D97-AF65-F5344CB8AC3E}">
        <p14:creationId xmlns:p14="http://schemas.microsoft.com/office/powerpoint/2010/main" val="34840921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Short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961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457200"/>
            <a:ext cx="3733800" cy="1828800"/>
          </a:xfrm>
        </p:spPr>
        <p:txBody>
          <a:bodyPr>
            <a:normAutofit/>
          </a:bodyPr>
          <a:lstStyle/>
          <a:p>
            <a:r>
              <a:rPr lang="en-US" sz="4400" dirty="0"/>
              <a:t>P</a:t>
            </a:r>
            <a:r>
              <a:rPr lang="en-US" sz="4400" dirty="0" smtClean="0"/>
              <a:t>rogram </a:t>
            </a:r>
            <a:br>
              <a:rPr lang="en-US" sz="4400" dirty="0" smtClean="0"/>
            </a:br>
            <a:r>
              <a:rPr lang="en-US" sz="4400" dirty="0" smtClean="0"/>
              <a:t>Overview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419600" cy="6306890"/>
          </a:xfrm>
        </p:spPr>
      </p:pic>
    </p:spTree>
    <p:extLst>
      <p:ext uri="{BB962C8B-B14F-4D97-AF65-F5344CB8AC3E}">
        <p14:creationId xmlns:p14="http://schemas.microsoft.com/office/powerpoint/2010/main" val="28187764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676400"/>
            <a:ext cx="3352800" cy="914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Supply List</a:t>
            </a:r>
            <a:br>
              <a:rPr lang="en-US" sz="4000" dirty="0" smtClean="0"/>
            </a:br>
            <a:r>
              <a:rPr lang="en-US" sz="4000" dirty="0" smtClean="0"/>
              <a:t>Required Instruments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04800"/>
            <a:ext cx="4836159" cy="6248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24200"/>
            <a:ext cx="41624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337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808038"/>
          </a:xfrm>
        </p:spPr>
        <p:txBody>
          <a:bodyPr/>
          <a:lstStyle/>
          <a:p>
            <a:r>
              <a:rPr lang="en-US" dirty="0" smtClean="0"/>
              <a:t>Instrumental Characteristics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2" y="1295399"/>
            <a:ext cx="8307238" cy="5179807"/>
          </a:xfrm>
        </p:spPr>
      </p:pic>
    </p:spTree>
    <p:extLst>
      <p:ext uri="{BB962C8B-B14F-4D97-AF65-F5344CB8AC3E}">
        <p14:creationId xmlns:p14="http://schemas.microsoft.com/office/powerpoint/2010/main" val="35594167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879730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994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Appointment Procedures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Students </a:t>
            </a:r>
            <a:r>
              <a:rPr lang="en-US" sz="4000" dirty="0"/>
              <a:t>and parents </a:t>
            </a:r>
            <a:r>
              <a:rPr lang="en-US" sz="4000" dirty="0" smtClean="0"/>
              <a:t>pick up a packet and fill </a:t>
            </a:r>
            <a:r>
              <a:rPr lang="en-US" sz="4000" dirty="0"/>
              <a:t>out </a:t>
            </a:r>
            <a:r>
              <a:rPr lang="en-US" sz="4000" dirty="0" smtClean="0"/>
              <a:t>top sheet</a:t>
            </a: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3200" dirty="0" smtClean="0"/>
              <a:t>“Student Information”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Appointment movie Insert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421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Check </a:t>
            </a:r>
            <a:r>
              <a:rPr lang="en-US" sz="4000" dirty="0"/>
              <a:t>student’s standardized testing information and make a mental note of the numbers</a:t>
            </a:r>
            <a:r>
              <a:rPr lang="en-US" sz="4000" dirty="0" smtClean="0"/>
              <a:t>!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Check for any teacher notes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195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29"/>
            <a:ext cx="8229600" cy="1143000"/>
          </a:xfrm>
        </p:spPr>
        <p:txBody>
          <a:bodyPr/>
          <a:lstStyle/>
          <a:p>
            <a:r>
              <a:rPr lang="en-US" dirty="0" smtClean="0"/>
              <a:t>Appointment Procedures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447800"/>
            <a:ext cx="4419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</a:t>
            </a:r>
            <a:r>
              <a:rPr lang="en-US" sz="3200" dirty="0" smtClean="0"/>
              <a:t>arents read through the information </a:t>
            </a:r>
            <a:r>
              <a:rPr lang="en-US" sz="3200" dirty="0"/>
              <a:t>packet </a:t>
            </a:r>
            <a:r>
              <a:rPr lang="en-US" sz="3200" dirty="0" smtClean="0"/>
              <a:t>while the </a:t>
            </a:r>
            <a:r>
              <a:rPr lang="en-US" sz="3200" dirty="0"/>
              <a:t>student tries instruments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This will help with many potential questions from parents.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5245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 &amp; The Learner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Talk with the student.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Ask </a:t>
            </a:r>
            <a:r>
              <a:rPr lang="en-US" dirty="0"/>
              <a:t>about their info sheet answers and their interests.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Teams? Homework? Neatness? Work Ethic? Reader?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313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Trying the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Play along with the student to try </a:t>
            </a:r>
            <a:r>
              <a:rPr lang="en-US" dirty="0" smtClean="0"/>
              <a:t>instruments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Start </a:t>
            </a:r>
            <a:r>
              <a:rPr lang="en-US" dirty="0"/>
              <a:t>with the basics first-clarinet, </a:t>
            </a:r>
            <a:r>
              <a:rPr lang="en-US" dirty="0" smtClean="0"/>
              <a:t>flute, cornet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Once </a:t>
            </a:r>
            <a:r>
              <a:rPr lang="en-US" dirty="0"/>
              <a:t>they are successful (or not) move to the next </a:t>
            </a:r>
            <a:r>
              <a:rPr lang="en-US" dirty="0" smtClean="0"/>
              <a:t>instrument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the student can NOT get a solid sound on the instrument they CANNOT sign up for </a:t>
            </a:r>
            <a:r>
              <a:rPr lang="en-US" dirty="0" smtClean="0"/>
              <a:t>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827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Appointment Procedures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Once </a:t>
            </a:r>
            <a:r>
              <a:rPr lang="en-US" sz="2800" dirty="0"/>
              <a:t>an instrument is selected, </a:t>
            </a:r>
            <a:r>
              <a:rPr lang="en-US" sz="2800" dirty="0" smtClean="0"/>
              <a:t>mark the Instrument Tally Sheet and the class list.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Mark final instrument selection on Student Information Sheet for our records.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81200"/>
            <a:ext cx="4597870" cy="3124200"/>
          </a:xfrm>
        </p:spPr>
      </p:pic>
      <p:sp>
        <p:nvSpPr>
          <p:cNvPr id="6" name="TextBox 5"/>
          <p:cNvSpPr txBox="1"/>
          <p:nvPr/>
        </p:nvSpPr>
        <p:spPr>
          <a:xfrm>
            <a:off x="4343400" y="5396077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Give Parents a complete “Postcard”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633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Oswego High School &amp; Oswego East High School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Bednarcik</a:t>
            </a:r>
            <a:r>
              <a:rPr lang="en-US" dirty="0" smtClean="0"/>
              <a:t>, Murphy, Plank, Thompson &amp; </a:t>
            </a:r>
            <a:r>
              <a:rPr lang="en-US" dirty="0" err="1" smtClean="0"/>
              <a:t>Traughber</a:t>
            </a:r>
            <a:r>
              <a:rPr lang="en-US" dirty="0" smtClean="0"/>
              <a:t> JHS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182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Appointment Procedures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A</a:t>
            </a:r>
            <a:r>
              <a:rPr lang="en-US" sz="3600" dirty="0" smtClean="0"/>
              <a:t>dvise </a:t>
            </a:r>
            <a:r>
              <a:rPr lang="en-US" sz="3600" dirty="0"/>
              <a:t>parents to order an instrument </a:t>
            </a:r>
            <a:r>
              <a:rPr lang="en-US" sz="3600" dirty="0" smtClean="0"/>
              <a:t> &amp; supplies from </a:t>
            </a:r>
            <a:r>
              <a:rPr lang="en-US" sz="3600" dirty="0"/>
              <a:t>music </a:t>
            </a:r>
            <a:r>
              <a:rPr lang="en-US" sz="3600" dirty="0" smtClean="0"/>
              <a:t>dealer </a:t>
            </a:r>
            <a:r>
              <a:rPr lang="en-US" sz="3600" dirty="0"/>
              <a:t>by June 1</a:t>
            </a:r>
            <a:r>
              <a:rPr lang="en-US" sz="3600" baseline="30000" dirty="0"/>
              <a:t>st</a:t>
            </a:r>
            <a:r>
              <a:rPr lang="en-US" sz="36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685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Appointment Procedures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Our </a:t>
            </a:r>
            <a:r>
              <a:rPr lang="en-US" sz="3600" dirty="0"/>
              <a:t>suppliers have </a:t>
            </a:r>
            <a:r>
              <a:rPr lang="en-US" sz="3600" dirty="0" smtClean="0"/>
              <a:t>lists in the store and stock the </a:t>
            </a:r>
            <a:r>
              <a:rPr lang="en-US" sz="3600" dirty="0"/>
              <a:t>correct brands, mouthpieces, reeds, books, etc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sz="3600" dirty="0" smtClean="0"/>
              <a:t>No substitutes accepted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37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Appointment Procedures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4876800" cy="4267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352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Students need </a:t>
            </a:r>
            <a:r>
              <a:rPr lang="en-US" dirty="0"/>
              <a:t>all supplies on the list in the Parent </a:t>
            </a:r>
            <a:r>
              <a:rPr lang="en-US" dirty="0" smtClean="0"/>
              <a:t>Packet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only accept the brands we list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Educate families and be somewhat flexible when needed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389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 Class Lists ~ MARCH/APRIL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3040380" cy="32004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Send woodwind, brass &amp; percussion class lists to counselors to build 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schedules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Organize database for Summer Band classes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06268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Recruitment~ MAY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Hold 1 or 2 appointment </a:t>
            </a:r>
          </a:p>
          <a:p>
            <a:pPr marL="0" indent="0">
              <a:buNone/>
            </a:pPr>
            <a:r>
              <a:rPr lang="en-US" sz="3200" dirty="0" smtClean="0"/>
              <a:t>make-up dates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Confirm late Summer use of building with administration at each site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Send Summer Band class confirmations to parents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Set instrument delivery dates with music companies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Confirm Summer Band teaching assignments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193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Band Beginner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358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Beginner 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257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 of the Summer School Program under Enrichment Courses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strongly encourage all students to attend every class session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cannot “require” attendance since it is an enrichment course but the great majority of families are excited to participate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321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Band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Summer staff payroll was covered by the school district for 18 years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With drastic cuts looming we were asked how we could eliminate this expense (2010)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Incorporated into Summer School with a fee for each student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$85 per student for 18 hours of instruction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200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Band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Four weeks of instruction prior to the start of the school year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Usually scheduled last week of July through third week of August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Housed at each student’s JHS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Runs </a:t>
            </a:r>
            <a:r>
              <a:rPr lang="en-US" sz="3200" dirty="0" smtClean="0"/>
              <a:t>Mon through Fri with </a:t>
            </a:r>
            <a:r>
              <a:rPr lang="en-US" sz="3200" dirty="0"/>
              <a:t>45 </a:t>
            </a:r>
            <a:r>
              <a:rPr lang="en-US" sz="3200" dirty="0" smtClean="0"/>
              <a:t>min classes </a:t>
            </a:r>
            <a:r>
              <a:rPr lang="en-US" sz="3200" dirty="0"/>
              <a:t>or </a:t>
            </a:r>
            <a:r>
              <a:rPr lang="en-US" sz="3200" dirty="0" smtClean="0"/>
              <a:t>Mon </a:t>
            </a:r>
            <a:r>
              <a:rPr lang="en-US" sz="3200" dirty="0"/>
              <a:t>through </a:t>
            </a:r>
            <a:r>
              <a:rPr lang="en-US" sz="3200" dirty="0" err="1" smtClean="0"/>
              <a:t>Thur</a:t>
            </a:r>
            <a:r>
              <a:rPr lang="en-US" sz="3200" dirty="0" smtClean="0"/>
              <a:t> with </a:t>
            </a:r>
            <a:r>
              <a:rPr lang="en-US" sz="3200" dirty="0"/>
              <a:t>60 </a:t>
            </a:r>
            <a:r>
              <a:rPr lang="en-US" sz="3200" dirty="0" smtClean="0"/>
              <a:t>min classes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69266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694091" cy="6172200"/>
          </a:xfrm>
        </p:spPr>
      </p:pic>
    </p:spTree>
    <p:extLst>
      <p:ext uri="{BB962C8B-B14F-4D97-AF65-F5344CB8AC3E}">
        <p14:creationId xmlns:p14="http://schemas.microsoft.com/office/powerpoint/2010/main" val="35336699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JHS </a:t>
            </a:r>
            <a:r>
              <a:rPr lang="en-US" dirty="0"/>
              <a:t>B</a:t>
            </a:r>
            <a:r>
              <a:rPr lang="en-US" dirty="0" smtClean="0"/>
              <a:t>and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Rachel Maxwell</a:t>
            </a:r>
          </a:p>
          <a:p>
            <a:pPr marL="0" indent="0">
              <a:buNone/>
            </a:pPr>
            <a:r>
              <a:rPr lang="en-US" i="1" dirty="0" err="1" smtClean="0"/>
              <a:t>Traughber</a:t>
            </a:r>
            <a:r>
              <a:rPr lang="en-US" i="1" dirty="0" smtClean="0"/>
              <a:t> JHS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Dan Harrison</a:t>
            </a:r>
          </a:p>
          <a:p>
            <a:pPr marL="0" indent="0">
              <a:buNone/>
            </a:pPr>
            <a:r>
              <a:rPr lang="en-US" i="1" dirty="0" smtClean="0"/>
              <a:t>Thompson JHS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Lisa </a:t>
            </a:r>
            <a:r>
              <a:rPr lang="en-US" dirty="0" err="1" smtClean="0"/>
              <a:t>Heemstra</a:t>
            </a:r>
            <a:endParaRPr lang="en-US" dirty="0" smtClean="0"/>
          </a:p>
          <a:p>
            <a:pPr marL="0" indent="0">
              <a:buNone/>
            </a:pPr>
            <a:r>
              <a:rPr lang="en-US" i="1" dirty="0" err="1" smtClean="0"/>
              <a:t>Bednarcik</a:t>
            </a:r>
            <a:r>
              <a:rPr lang="en-US" i="1" dirty="0" smtClean="0"/>
              <a:t> JHS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Meghan Fulton</a:t>
            </a:r>
          </a:p>
          <a:p>
            <a:pPr marL="0" indent="0">
              <a:buNone/>
            </a:pPr>
            <a:r>
              <a:rPr lang="en-US" i="1" dirty="0" smtClean="0"/>
              <a:t>Plank JHS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Julianna </a:t>
            </a:r>
            <a:r>
              <a:rPr lang="en-US" dirty="0" err="1" smtClean="0"/>
              <a:t>Karvelius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Murphy JHS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Chris </a:t>
            </a:r>
            <a:r>
              <a:rPr lang="en-US" dirty="0" err="1" smtClean="0"/>
              <a:t>Werve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Plank/Thompson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Jessica Corry</a:t>
            </a:r>
          </a:p>
          <a:p>
            <a:pPr marL="0" indent="0">
              <a:buNone/>
            </a:pPr>
            <a:r>
              <a:rPr lang="en-US" i="1" dirty="0" err="1" smtClean="0"/>
              <a:t>Traughber</a:t>
            </a:r>
            <a:r>
              <a:rPr lang="en-US" i="1" dirty="0" smtClean="0"/>
              <a:t> JHS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Margene</a:t>
            </a:r>
            <a:r>
              <a:rPr lang="en-US" dirty="0" smtClean="0"/>
              <a:t> Pappas</a:t>
            </a:r>
          </a:p>
          <a:p>
            <a:pPr marL="0" indent="0">
              <a:buNone/>
            </a:pPr>
            <a:r>
              <a:rPr lang="en-US" i="1" dirty="0" smtClean="0"/>
              <a:t>Retired </a:t>
            </a:r>
            <a:r>
              <a:rPr lang="en-US" i="1" dirty="0" err="1" smtClean="0"/>
              <a:t>Dir</a:t>
            </a:r>
            <a:r>
              <a:rPr lang="en-US" i="1" dirty="0" smtClean="0"/>
              <a:t> of Bands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896532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12008" cy="6172200"/>
          </a:xfrm>
        </p:spPr>
      </p:pic>
    </p:spTree>
    <p:extLst>
      <p:ext uri="{BB962C8B-B14F-4D97-AF65-F5344CB8AC3E}">
        <p14:creationId xmlns:p14="http://schemas.microsoft.com/office/powerpoint/2010/main" val="2203134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Contact Minutes During Summer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810 minutes of consistent daily instruction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How many weeks (months) of 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grade pull out classes will it take to see students for 810 minutes?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How much instruction time is spent re-teaching when students do not see a teacher every day?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8718882"/>
      </p:ext>
    </p:extLst>
  </p:cSld>
  <p:clrMapOvr>
    <a:masterClrMapping/>
  </p:clrMapOvr>
  <p:transition spd="slow">
    <p:pull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i="1" dirty="0" smtClean="0"/>
              <a:t>Basics &amp; Benchmarks</a:t>
            </a:r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Band Skill Development</a:t>
            </a:r>
          </a:p>
        </p:txBody>
      </p:sp>
    </p:spTree>
    <p:extLst>
      <p:ext uri="{BB962C8B-B14F-4D97-AF65-F5344CB8AC3E}">
        <p14:creationId xmlns:p14="http://schemas.microsoft.com/office/powerpoint/2010/main" val="20873423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Benchmarks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8077200" cy="1828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/>
              <a:t>Designed to teach students the fundamentals of playing which would have been introduced during a year of 5</a:t>
            </a:r>
            <a:r>
              <a:rPr lang="en-US" baseline="30000" dirty="0" smtClean="0"/>
              <a:t>th</a:t>
            </a:r>
            <a:r>
              <a:rPr lang="en-US" dirty="0" smtClean="0"/>
              <a:t> grade traditional band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8077200" cy="25447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These skills should be mastered during Summer </a:t>
            </a:r>
            <a:r>
              <a:rPr lang="en-US" dirty="0" smtClean="0"/>
              <a:t>Band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Students </a:t>
            </a:r>
            <a:r>
              <a:rPr lang="en-US" dirty="0"/>
              <a:t>demonstrate mastery by executing these skills each and every time they play their </a:t>
            </a:r>
            <a:r>
              <a:rPr lang="en-US" dirty="0" smtClean="0"/>
              <a:t>instrument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627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Fundamental Skills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4343400" cy="48307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Body Position</a:t>
            </a:r>
          </a:p>
          <a:p>
            <a:r>
              <a:rPr lang="en-US" sz="2800" dirty="0" smtClean="0"/>
              <a:t>Hand/Holding Position</a:t>
            </a:r>
          </a:p>
          <a:p>
            <a:r>
              <a:rPr lang="en-US" sz="2800" dirty="0" smtClean="0"/>
              <a:t>Breathing</a:t>
            </a:r>
          </a:p>
          <a:p>
            <a:r>
              <a:rPr lang="en-US" sz="2800" dirty="0" smtClean="0"/>
              <a:t>Embouchure</a:t>
            </a:r>
          </a:p>
          <a:p>
            <a:r>
              <a:rPr lang="en-US" sz="2800" dirty="0" smtClean="0"/>
              <a:t>Buzzing</a:t>
            </a:r>
          </a:p>
          <a:p>
            <a:r>
              <a:rPr lang="en-US" sz="2800" dirty="0" smtClean="0"/>
              <a:t>Mouthpiece &amp; Head Joint</a:t>
            </a:r>
          </a:p>
          <a:p>
            <a:r>
              <a:rPr lang="en-US" sz="2800" dirty="0" smtClean="0"/>
              <a:t>Characteristic Tone</a:t>
            </a:r>
          </a:p>
          <a:p>
            <a:r>
              <a:rPr lang="en-US" sz="2800" dirty="0" smtClean="0"/>
              <a:t>Articulation</a:t>
            </a:r>
          </a:p>
          <a:p>
            <a:r>
              <a:rPr lang="en-US" sz="2800" dirty="0" smtClean="0"/>
              <a:t> Timing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456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Music Literacy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295400"/>
            <a:ext cx="4953000" cy="533400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sz="4000" dirty="0" smtClean="0"/>
              <a:t>5 </a:t>
            </a:r>
            <a:r>
              <a:rPr lang="en-US" sz="4000" dirty="0"/>
              <a:t>Minute Theory </a:t>
            </a:r>
            <a:r>
              <a:rPr lang="en-US" sz="4000" dirty="0" smtClean="0"/>
              <a:t>Lessons</a:t>
            </a:r>
          </a:p>
          <a:p>
            <a:pPr marL="0" indent="0" fontAlgn="base">
              <a:buNone/>
            </a:pPr>
            <a:r>
              <a:rPr lang="en-US" sz="4000" dirty="0" smtClean="0"/>
              <a:t> </a:t>
            </a:r>
          </a:p>
          <a:p>
            <a:pPr fontAlgn="base"/>
            <a:r>
              <a:rPr lang="en-US" sz="4000" dirty="0" smtClean="0"/>
              <a:t>Identify and </a:t>
            </a:r>
            <a:r>
              <a:rPr lang="en-US" sz="4000" dirty="0"/>
              <a:t>demonstrate </a:t>
            </a:r>
            <a:r>
              <a:rPr lang="en-US" sz="4000" dirty="0" smtClean="0"/>
              <a:t>note values of whole, half and quarter notes</a:t>
            </a:r>
          </a:p>
          <a:p>
            <a:pPr marL="0" indent="0" fontAlgn="base">
              <a:buNone/>
            </a:pPr>
            <a:endParaRPr lang="en-US" sz="4000" dirty="0"/>
          </a:p>
          <a:p>
            <a:pPr fontAlgn="base"/>
            <a:r>
              <a:rPr lang="en-US" sz="4000" dirty="0" smtClean="0"/>
              <a:t>Identify and </a:t>
            </a:r>
            <a:r>
              <a:rPr lang="en-US" sz="4000" dirty="0"/>
              <a:t>demonstrate fingerings for </a:t>
            </a:r>
            <a:r>
              <a:rPr lang="en-US" sz="4000" dirty="0" smtClean="0"/>
              <a:t>five starter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16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Performance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4000" dirty="0" smtClean="0"/>
              <a:t>Correctly demonstrate </a:t>
            </a:r>
            <a:r>
              <a:rPr lang="en-US" sz="4000" dirty="0"/>
              <a:t>all exercises </a:t>
            </a:r>
            <a:r>
              <a:rPr lang="en-US" sz="4000" dirty="0" smtClean="0"/>
              <a:t>individually, </a:t>
            </a:r>
          </a:p>
          <a:p>
            <a:pPr marL="0" indent="0" fontAlgn="base">
              <a:buNone/>
            </a:pPr>
            <a:r>
              <a:rPr lang="en-US" sz="4000" dirty="0" smtClean="0"/>
              <a:t>in small groups and in the full group</a:t>
            </a:r>
          </a:p>
          <a:p>
            <a:pPr fontAlgn="base"/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120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Scheduling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Beginning Band During </a:t>
            </a:r>
            <a:br>
              <a:rPr lang="en-US" dirty="0" smtClean="0"/>
            </a:br>
            <a:r>
              <a:rPr lang="en-US" dirty="0" smtClean="0"/>
              <a:t>the School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828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Junior High School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541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9 Period Day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41 Minute Classes</a:t>
            </a:r>
          </a:p>
          <a:p>
            <a:endParaRPr lang="en-US" sz="3200" dirty="0" smtClean="0"/>
          </a:p>
          <a:p>
            <a:r>
              <a:rPr lang="en-US" sz="3200" dirty="0" smtClean="0"/>
              <a:t>Day starts at 8:00am</a:t>
            </a:r>
          </a:p>
          <a:p>
            <a:endParaRPr lang="en-US" sz="3200" dirty="0" smtClean="0"/>
          </a:p>
          <a:p>
            <a:r>
              <a:rPr lang="en-US" sz="3200" dirty="0" smtClean="0"/>
              <a:t>Day ends at 3:00 pm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66800"/>
            <a:ext cx="4343399" cy="5334000"/>
          </a:xfrm>
        </p:spPr>
      </p:pic>
    </p:spTree>
    <p:extLst>
      <p:ext uri="{BB962C8B-B14F-4D97-AF65-F5344CB8AC3E}">
        <p14:creationId xmlns:p14="http://schemas.microsoft.com/office/powerpoint/2010/main" val="640101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Junior High School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Language Arts is Blocked  (2 classes)</a:t>
            </a:r>
          </a:p>
          <a:p>
            <a:r>
              <a:rPr lang="en-US" sz="3200" dirty="0"/>
              <a:t>Math</a:t>
            </a:r>
          </a:p>
          <a:p>
            <a:r>
              <a:rPr lang="en-US" sz="3200" dirty="0"/>
              <a:t>Science</a:t>
            </a:r>
          </a:p>
          <a:p>
            <a:r>
              <a:rPr lang="en-US" sz="3200" dirty="0"/>
              <a:t>Social Studies</a:t>
            </a:r>
          </a:p>
          <a:p>
            <a:r>
              <a:rPr lang="en-US" sz="3200" dirty="0"/>
              <a:t>Gym</a:t>
            </a:r>
          </a:p>
          <a:p>
            <a:r>
              <a:rPr lang="en-US" sz="3200" dirty="0"/>
              <a:t>Lunch</a:t>
            </a:r>
          </a:p>
          <a:p>
            <a:r>
              <a:rPr lang="en-US" sz="3200" b="1" dirty="0"/>
              <a:t>2 Electives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921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History with Beginner Band</a:t>
            </a:r>
          </a:p>
        </p:txBody>
      </p:sp>
    </p:spTree>
    <p:extLst>
      <p:ext uri="{BB962C8B-B14F-4D97-AF65-F5344CB8AC3E}">
        <p14:creationId xmlns:p14="http://schemas.microsoft.com/office/powerpoint/2010/main" val="34250838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08038"/>
          </a:xfrm>
        </p:spPr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Band Schedules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3 Staff Team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All 6</a:t>
            </a:r>
            <a:r>
              <a:rPr lang="en-US" baseline="30000" dirty="0" smtClean="0"/>
              <a:t>th</a:t>
            </a:r>
            <a:r>
              <a:rPr lang="en-US" dirty="0" smtClean="0"/>
              <a:t> Graders scheduled into one period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Split into Brass, Woodwind &amp; Percussion Sections (space needed)</a:t>
            </a:r>
          </a:p>
          <a:p>
            <a:endParaRPr lang="en-US" dirty="0"/>
          </a:p>
          <a:p>
            <a:r>
              <a:rPr lang="en-US" dirty="0" smtClean="0"/>
              <a:t>Allows Full Band any day needed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898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55638"/>
          </a:xfrm>
        </p:spPr>
        <p:txBody>
          <a:bodyPr/>
          <a:lstStyle/>
          <a:p>
            <a:r>
              <a:rPr lang="en-US" dirty="0"/>
              <a:t>2 Staff </a:t>
            </a:r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066800"/>
            <a:ext cx="47244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Graders scheduled into three periods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Split into separate Brass, Woodwind &amp; Percussion Classes</a:t>
            </a:r>
          </a:p>
          <a:p>
            <a:endParaRPr lang="en-US" dirty="0"/>
          </a:p>
          <a:p>
            <a:r>
              <a:rPr lang="en-US" dirty="0"/>
              <a:t>2 Directors per class to split into more homogenous groups</a:t>
            </a:r>
          </a:p>
          <a:p>
            <a:endParaRPr lang="en-US" dirty="0"/>
          </a:p>
          <a:p>
            <a:r>
              <a:rPr lang="en-US" dirty="0"/>
              <a:t>Full Band scheduled at lunch or outside of school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409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1 1/2 </a:t>
            </a:r>
            <a:r>
              <a:rPr lang="en-US" dirty="0"/>
              <a:t>Staff </a:t>
            </a:r>
            <a:r>
              <a:rPr lang="en-US" dirty="0" smtClean="0"/>
              <a:t>Team, Option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Graders scheduled into two periods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Split into Separate Brass, Woodwind/Percussion Classes</a:t>
            </a:r>
          </a:p>
          <a:p>
            <a:endParaRPr lang="en-US" dirty="0"/>
          </a:p>
          <a:p>
            <a:r>
              <a:rPr lang="en-US" dirty="0"/>
              <a:t>Full Band scheduled at lunch or outside of school day</a:t>
            </a:r>
          </a:p>
        </p:txBody>
      </p:sp>
    </p:spTree>
    <p:extLst>
      <p:ext uri="{BB962C8B-B14F-4D97-AF65-F5344CB8AC3E}">
        <p14:creationId xmlns:p14="http://schemas.microsoft.com/office/powerpoint/2010/main" val="37061710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1 1/2 </a:t>
            </a:r>
            <a:r>
              <a:rPr lang="en-US" dirty="0"/>
              <a:t>Staff </a:t>
            </a:r>
            <a:r>
              <a:rPr lang="en-US" dirty="0" smtClean="0"/>
              <a:t>Team, </a:t>
            </a:r>
            <a:r>
              <a:rPr lang="en-US" dirty="0"/>
              <a:t>Option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4572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Graders scheduled into two periods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Split into </a:t>
            </a:r>
            <a:r>
              <a:rPr lang="en-US" dirty="0" smtClean="0"/>
              <a:t>1 Brass/Woodwind class and 1 Percussion Class</a:t>
            </a:r>
          </a:p>
          <a:p>
            <a:endParaRPr lang="en-US" dirty="0"/>
          </a:p>
          <a:p>
            <a:r>
              <a:rPr lang="en-US" dirty="0"/>
              <a:t>Allows Full Band any day needed (without </a:t>
            </a:r>
            <a:r>
              <a:rPr lang="en-US" dirty="0" err="1"/>
              <a:t>Perc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Full Band </a:t>
            </a:r>
            <a:r>
              <a:rPr lang="en-US" dirty="0" smtClean="0"/>
              <a:t>with </a:t>
            </a:r>
            <a:r>
              <a:rPr lang="en-US" dirty="0" err="1" smtClean="0"/>
              <a:t>Perc</a:t>
            </a:r>
            <a:r>
              <a:rPr lang="en-US" dirty="0" smtClean="0"/>
              <a:t> scheduled </a:t>
            </a:r>
            <a:r>
              <a:rPr lang="en-US" dirty="0"/>
              <a:t>at lunch or outside of school </a:t>
            </a:r>
            <a:r>
              <a:rPr lang="en-US" dirty="0" smtClean="0"/>
              <a:t>day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419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490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08038"/>
          </a:xfrm>
        </p:spPr>
        <p:txBody>
          <a:bodyPr/>
          <a:lstStyle/>
          <a:p>
            <a:r>
              <a:rPr lang="en-US" dirty="0"/>
              <a:t>1 Staff Member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4040188" cy="5029200"/>
          </a:xfrm>
        </p:spPr>
        <p:txBody>
          <a:bodyPr>
            <a:normAutofit/>
          </a:bodyPr>
          <a:lstStyle/>
          <a:p>
            <a:r>
              <a:rPr lang="en-US" sz="2800" dirty="0"/>
              <a:t>6</a:t>
            </a:r>
            <a:r>
              <a:rPr lang="en-US" sz="2800" baseline="30000" dirty="0"/>
              <a:t>th</a:t>
            </a:r>
            <a:r>
              <a:rPr lang="en-US" sz="2800" dirty="0"/>
              <a:t> Graders scheduled into three periods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Split into separate Brass, Woodwind &amp; Percussion Classes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Full Band scheduled at lunch or outside of school day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143000"/>
            <a:ext cx="4041775" cy="4419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232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An Evolving Process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305800" cy="958368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6700" dirty="0"/>
              <a:t/>
            </a:r>
            <a:br>
              <a:rPr lang="en-US" sz="6700" dirty="0"/>
            </a:br>
            <a:r>
              <a:rPr lang="en-US" sz="5300" dirty="0" smtClean="0"/>
              <a:t>Staffing Classes</a:t>
            </a:r>
            <a:r>
              <a:rPr lang="en-US" sz="67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979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Vertical, Plan 1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54102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/>
              <a:t>High School and Junior High Directors team </a:t>
            </a:r>
            <a:r>
              <a:rPr lang="en-US" sz="4000" dirty="0"/>
              <a:t>t</a:t>
            </a:r>
            <a:r>
              <a:rPr lang="en-US" sz="4000" dirty="0" smtClean="0"/>
              <a:t>each at both levels together each day 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(3 directors, 3 buildings)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206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Vertical, Plan </a:t>
            </a:r>
            <a:r>
              <a:rPr lang="en-US" sz="6000" dirty="0" smtClean="0"/>
              <a:t>2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As Assistant Directors are added they continue to team teach at both levels on a daily </a:t>
            </a:r>
            <a:r>
              <a:rPr lang="en-US" sz="3200" dirty="0" smtClean="0"/>
              <a:t>basis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Head Directors stay at primary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20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Horizontal, Plan 1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High School Directors team teach only at high school each day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Junior High Directors travel to team teach at the junior high level each day (2 buildings each)</a:t>
            </a:r>
          </a:p>
          <a:p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823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Horizontal, Plan </a:t>
            </a:r>
            <a:r>
              <a:rPr lang="en-US" sz="4400" dirty="0" smtClean="0"/>
              <a:t>2 &amp; 3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Junior High Assistants travel to team teach at the junior high level each day </a:t>
            </a:r>
            <a:r>
              <a:rPr lang="en-US" dirty="0" smtClean="0"/>
              <a:t>(split between 2 </a:t>
            </a:r>
            <a:r>
              <a:rPr lang="en-US" dirty="0"/>
              <a:t>buildings each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Junior High Assistants </a:t>
            </a:r>
            <a:r>
              <a:rPr lang="en-US" dirty="0" smtClean="0"/>
              <a:t>team </a:t>
            </a:r>
            <a:r>
              <a:rPr lang="en-US" dirty="0"/>
              <a:t>teach at the junior high level each day </a:t>
            </a:r>
            <a:r>
              <a:rPr lang="en-US" dirty="0" smtClean="0"/>
              <a:t>at primary building only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130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“Traditional” Elementary 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1969-1981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2 or 3 Directors</a:t>
            </a:r>
          </a:p>
          <a:p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Grade Band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Rotating s</a:t>
            </a:r>
            <a:r>
              <a:rPr lang="en-US" dirty="0" smtClean="0"/>
              <a:t>chool day pull-out </a:t>
            </a:r>
            <a:r>
              <a:rPr lang="en-US" dirty="0"/>
              <a:t>s</a:t>
            </a:r>
            <a:r>
              <a:rPr lang="en-US" dirty="0" smtClean="0"/>
              <a:t>chedule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Small </a:t>
            </a:r>
            <a:r>
              <a:rPr lang="en-US" dirty="0" smtClean="0"/>
              <a:t>group like-instrument lessons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Full Band Before or After School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63998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of Staff Additions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293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School Year; An Overview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65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Course </a:t>
            </a:r>
            <a:r>
              <a:rPr lang="en-US" sz="4400" dirty="0" smtClean="0"/>
              <a:t>Goals-”Big Picture”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heighten each students aesthetic awareness through the musical </a:t>
            </a:r>
            <a:r>
              <a:rPr lang="en-US" dirty="0" smtClean="0"/>
              <a:t>arts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introduce students to the fundamental skills involved in playing a musical </a:t>
            </a:r>
            <a:r>
              <a:rPr lang="en-US" dirty="0" smtClean="0"/>
              <a:t>instrument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989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55638"/>
          </a:xfrm>
        </p:spPr>
        <p:txBody>
          <a:bodyPr/>
          <a:lstStyle/>
          <a:p>
            <a:r>
              <a:rPr lang="en-US" dirty="0"/>
              <a:t>Course </a:t>
            </a:r>
            <a:r>
              <a:rPr lang="en-US" dirty="0" smtClean="0"/>
              <a:t>Goals - </a:t>
            </a:r>
            <a:r>
              <a:rPr lang="en-US" dirty="0"/>
              <a:t>”Big Picture”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reinforce and develop the fundamentals of music theory and listening skills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provide students with an ensemble performance 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866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Course </a:t>
            </a:r>
            <a:r>
              <a:rPr lang="en-US" sz="4000" dirty="0" smtClean="0"/>
              <a:t>Objectives-</a:t>
            </a:r>
            <a:r>
              <a:rPr lang="en-US" sz="3100" i="1" dirty="0" smtClean="0"/>
              <a:t>More Specific</a:t>
            </a:r>
            <a:r>
              <a:rPr lang="en-US" sz="40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produce a characteristic tone on individual </a:t>
            </a:r>
            <a:r>
              <a:rPr lang="en-US" sz="3200" dirty="0" smtClean="0"/>
              <a:t>instruments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To identify and demonstrate a knowledge of musical </a:t>
            </a:r>
            <a:r>
              <a:rPr lang="en-US" sz="3200" dirty="0" smtClean="0"/>
              <a:t>notation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174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31838"/>
          </a:xfrm>
        </p:spPr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To demonstrate fingerings and positions for the practical range of individual </a:t>
            </a:r>
            <a:r>
              <a:rPr lang="en-US" sz="3600" dirty="0" smtClean="0"/>
              <a:t>instruments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 </a:t>
            </a:r>
          </a:p>
          <a:p>
            <a:pPr marL="0" indent="0">
              <a:buNone/>
            </a:pPr>
            <a:r>
              <a:rPr lang="en-US" sz="3600" dirty="0"/>
              <a:t>To develop good individual practice </a:t>
            </a:r>
            <a:r>
              <a:rPr lang="en-US" sz="3600" dirty="0" smtClean="0"/>
              <a:t>habits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166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31838"/>
          </a:xfrm>
        </p:spPr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To demonstrate a </a:t>
            </a:r>
            <a:r>
              <a:rPr lang="en-US" sz="3300" dirty="0" smtClean="0"/>
              <a:t>basic understanding of </a:t>
            </a:r>
            <a:r>
              <a:rPr lang="en-US" sz="3300" dirty="0"/>
              <a:t>the elements of music. </a:t>
            </a:r>
            <a:r>
              <a:rPr lang="en-US" sz="3300" dirty="0" smtClean="0"/>
              <a:t>  </a:t>
            </a:r>
            <a:endParaRPr lang="en-US" sz="3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300" dirty="0"/>
              <a:t>These include: timbre, dynamics, articulation, rhythm, </a:t>
            </a:r>
            <a:r>
              <a:rPr lang="en-US" sz="3300" dirty="0" smtClean="0"/>
              <a:t>melody, pitch</a:t>
            </a:r>
            <a:r>
              <a:rPr lang="en-US" sz="3300" dirty="0"/>
              <a:t>, harmony, texture, form, expression and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049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85800"/>
          </a:xfrm>
        </p:spPr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To demonstrate a basic understanding of and ability to perform ensemble playing skills and </a:t>
            </a:r>
            <a:r>
              <a:rPr lang="en-US" dirty="0" smtClean="0"/>
              <a:t>techniques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To develop problem-solving and evaluation skills applicable to </a:t>
            </a:r>
            <a:r>
              <a:rPr lang="en-US" dirty="0" smtClean="0"/>
              <a:t>music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747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55638"/>
          </a:xfrm>
        </p:spPr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To develop an aesthetic sensitivity to </a:t>
            </a:r>
            <a:r>
              <a:rPr lang="en-US" sz="3200" dirty="0" smtClean="0"/>
              <a:t>music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To demonstrate knowledge of music as a creative art form of man in an historical context.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41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A Sample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710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1982-1994 Elementary </a:t>
            </a:r>
            <a:r>
              <a:rPr lang="en-US" dirty="0"/>
              <a:t>Band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1982 referendum </a:t>
            </a:r>
            <a:r>
              <a:rPr lang="en-US" dirty="0" smtClean="0"/>
              <a:t>failed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Grade Band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All </a:t>
            </a:r>
            <a:r>
              <a:rPr lang="en-US" dirty="0" smtClean="0"/>
              <a:t>group lessons after school out of school day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Family Paid Fees for Instruction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Eventually district-paid elementary </a:t>
            </a:r>
            <a:r>
              <a:rPr lang="en-US" dirty="0"/>
              <a:t>d</a:t>
            </a:r>
            <a:r>
              <a:rPr lang="en-US" dirty="0" smtClean="0"/>
              <a:t>irector position reinstated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Band remained out </a:t>
            </a:r>
            <a:r>
              <a:rPr lang="en-US" dirty="0"/>
              <a:t>of school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441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8458200" cy="2438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All electives are graded classes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Elective Grades are included in student eligibility and GPA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District is moving toward “Performance Based Grading”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Behaviors must be tied to specific skill mastery to be graded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505200"/>
            <a:ext cx="8610600" cy="3048000"/>
          </a:xfrm>
        </p:spPr>
      </p:pic>
    </p:spTree>
    <p:extLst>
      <p:ext uri="{BB962C8B-B14F-4D97-AF65-F5344CB8AC3E}">
        <p14:creationId xmlns:p14="http://schemas.microsoft.com/office/powerpoint/2010/main" val="31496312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31838"/>
          </a:xfrm>
        </p:spPr>
        <p:txBody>
          <a:bodyPr/>
          <a:lstStyle/>
          <a:p>
            <a:r>
              <a:rPr lang="en-US" dirty="0" smtClean="0"/>
              <a:t>Performance Based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Formative </a:t>
            </a:r>
            <a:r>
              <a:rPr lang="en-US" dirty="0"/>
              <a:t>&amp; Summative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Rubrics </a:t>
            </a:r>
            <a:r>
              <a:rPr lang="en-US" dirty="0"/>
              <a:t>&amp; “Tick” Systems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Weekly In-Class Assessments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6 Second Tests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Smartmusic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Workbook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Rhythms/Scales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Concert Music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937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29816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325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" y="228600"/>
            <a:ext cx="8926286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587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31838"/>
          </a:xfrm>
        </p:spPr>
        <p:txBody>
          <a:bodyPr/>
          <a:lstStyle/>
          <a:p>
            <a:r>
              <a:rPr lang="en-US" dirty="0" smtClean="0"/>
              <a:t>Written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447800"/>
            <a:ext cx="441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hlinkClick r:id="rId3"/>
              </a:rPr>
              <a:t>Practice </a:t>
            </a:r>
            <a:r>
              <a:rPr lang="en-US" sz="2800" dirty="0" smtClean="0">
                <a:hlinkClick r:id="rId3"/>
              </a:rPr>
              <a:t>Reflections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Note Name Game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hlinkClick r:id="rId4"/>
              </a:rPr>
              <a:t>Theory Workbook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Self-Assessments &amp; Reflections of </a:t>
            </a:r>
            <a:r>
              <a:rPr lang="en-US" sz="2800" dirty="0" smtClean="0">
                <a:hlinkClick r:id="rId5"/>
              </a:rPr>
              <a:t>Work</a:t>
            </a:r>
            <a:r>
              <a:rPr lang="en-US" sz="2800" dirty="0" smtClean="0"/>
              <a:t>/</a:t>
            </a:r>
            <a:r>
              <a:rPr lang="en-US" sz="2800" dirty="0" smtClean="0">
                <a:hlinkClick r:id="rId6"/>
              </a:rPr>
              <a:t>Performances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53266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Adjusted for the Needs of Each School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523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Demonstration Concert (October)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Winter Concert (Dec/Jan)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Festival Cycle (Feb/March)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Band Festival (March)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Spring Concert (May)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Solo Recital (Varies)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845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Our Own Experiences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</a:t>
            </a:r>
            <a:r>
              <a:rPr lang="en-US" dirty="0" smtClean="0"/>
              <a:t>&amp; Advantages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831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Consistency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are each our own “feeder”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Equipment and material standard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Instrumentation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Retention </a:t>
            </a:r>
            <a:r>
              <a:rPr lang="en-US" dirty="0" err="1" smtClean="0"/>
              <a:t>approx</a:t>
            </a:r>
            <a:r>
              <a:rPr lang="en-US" dirty="0" smtClean="0"/>
              <a:t> 90%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 </a:t>
            </a:r>
            <a:r>
              <a:rPr lang="en-US" dirty="0"/>
              <a:t>beginners have the same pedagogical </a:t>
            </a:r>
            <a:r>
              <a:rPr lang="en-US" dirty="0" smtClean="0"/>
              <a:t>start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 </a:t>
            </a:r>
            <a:r>
              <a:rPr lang="en-US" dirty="0"/>
              <a:t>students have 200+ contact minutes each </a:t>
            </a:r>
            <a:r>
              <a:rPr lang="en-US" dirty="0" smtClean="0"/>
              <a:t>week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 students have daily routines established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107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Student development is rapid with daily contact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Group moves at a fairly consistent rate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Instrument specific instruction is effectively delivered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Peer modeling &amp; coaching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Small group advantages with limited instrumentation per </a:t>
            </a:r>
            <a:r>
              <a:rPr lang="en-US" dirty="0" smtClean="0"/>
              <a:t>class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Large </a:t>
            </a:r>
            <a:r>
              <a:rPr lang="en-US" dirty="0"/>
              <a:t>ensemble skills developed with 30-90 per </a:t>
            </a:r>
            <a:r>
              <a:rPr lang="en-US" dirty="0" smtClean="0"/>
              <a:t>class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753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Our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Beginner Band </a:t>
            </a:r>
            <a:r>
              <a:rPr lang="en-US" sz="3200" dirty="0" smtClean="0"/>
              <a:t>needed </a:t>
            </a:r>
            <a:r>
              <a:rPr lang="en-US" sz="3200" dirty="0"/>
              <a:t>to return to </a:t>
            </a:r>
            <a:r>
              <a:rPr lang="en-US" sz="3200" dirty="0" smtClean="0"/>
              <a:t>in-school curricular program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2 Directors doing    (3 Elem Schools, 2 JHS, 1 HS)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Schedule could no longer work with after school conflicts between the programs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System in place was not Best Practice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80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&amp; Developmental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Students are physically and emotionally fairly mature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Ensemble “experience” for group buy-in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Very rewarding with frequent performances and fast development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Concerts shared with older students to expose beginners to near future opportunities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Cross section of school culture represented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Strong part of school culture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48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insert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338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Traughber</a:t>
            </a:r>
            <a:r>
              <a:rPr lang="en-US" sz="2800" dirty="0" smtClean="0"/>
              <a:t> Band Website:</a:t>
            </a:r>
          </a:p>
          <a:p>
            <a:pPr marL="0" indent="0">
              <a:buNone/>
            </a:pPr>
            <a:r>
              <a:rPr lang="en-US" sz="2800" dirty="0" smtClean="0"/>
              <a:t>Traughberband.weebly.com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rmaxwell0515@oswego308.org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Thompson Band Website:</a:t>
            </a:r>
          </a:p>
          <a:p>
            <a:pPr marL="0" indent="0">
              <a:buNone/>
            </a:pPr>
            <a:r>
              <a:rPr lang="en-US" sz="2800" dirty="0" smtClean="0"/>
              <a:t>Thompsontigerband.weebly.com</a:t>
            </a:r>
          </a:p>
          <a:p>
            <a:pPr marL="0" indent="0">
              <a:buNone/>
            </a:pPr>
            <a:r>
              <a:rPr lang="en-US" sz="2800" dirty="0" err="1"/>
              <a:t>d</a:t>
            </a:r>
            <a:r>
              <a:rPr lang="en-US" sz="2800" dirty="0" err="1" smtClean="0"/>
              <a:t>harrison</a:t>
            </a:r>
            <a:r>
              <a:rPr lang="en-US" sz="2800" dirty="0" smtClean="0"/>
              <a:t> 0629@oswego308.org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283644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Thatch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1486</TotalTime>
  <Words>2350</Words>
  <Application>Microsoft Office PowerPoint</Application>
  <PresentationFormat>On-screen Show (4:3)</PresentationFormat>
  <Paragraphs>692</Paragraphs>
  <Slides>92</Slides>
  <Notes>92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Thatch</vt:lpstr>
      <vt:lpstr>How To Survive &amp; Thrive With A Middle School Beginner Band </vt:lpstr>
      <vt:lpstr>Oswego School District #308</vt:lpstr>
      <vt:lpstr>Our Students</vt:lpstr>
      <vt:lpstr>Bednarcik, Murphy, Plank, Thompson &amp; Traughber JHS</vt:lpstr>
      <vt:lpstr>JHS Band Staff</vt:lpstr>
      <vt:lpstr>Our History with Beginner Band</vt:lpstr>
      <vt:lpstr>“Traditional” Elementary Band</vt:lpstr>
      <vt:lpstr>1982-1994 Elementary Band</vt:lpstr>
      <vt:lpstr>Reasons for Our Change</vt:lpstr>
      <vt:lpstr>How We Decided On Our New System</vt:lpstr>
      <vt:lpstr>Recruiting Time Line &amp; Activities</vt:lpstr>
      <vt:lpstr>During 5th Grade School Year-JANUARY</vt:lpstr>
      <vt:lpstr>JANUARY</vt:lpstr>
      <vt:lpstr>Appointment Dates &amp; Times</vt:lpstr>
      <vt:lpstr>Appointment Set-Up Continued</vt:lpstr>
      <vt:lpstr>Keeping Things Coordinated!</vt:lpstr>
      <vt:lpstr>SuperSaas                http://www.supersaas.com/  </vt:lpstr>
      <vt:lpstr>District-Wide Flyer &amp; Information</vt:lpstr>
      <vt:lpstr>District-Wide Flyer &amp; Information</vt:lpstr>
      <vt:lpstr>Elementary Visits ~ FEBRUARY</vt:lpstr>
      <vt:lpstr>Elementary Visits</vt:lpstr>
      <vt:lpstr>Elementary Visits with Student Demonstrations</vt:lpstr>
      <vt:lpstr>Appointments ~ MARCH &amp; APRIL</vt:lpstr>
      <vt:lpstr>Appointment Prep</vt:lpstr>
      <vt:lpstr>PowerPoint Presentation</vt:lpstr>
      <vt:lpstr>Master List for Instruments Tally </vt:lpstr>
      <vt:lpstr>Empty Summer Class Schedule</vt:lpstr>
      <vt:lpstr>Class Sign-up List II</vt:lpstr>
      <vt:lpstr>Parent Packet  Student Information Sheet  </vt:lpstr>
      <vt:lpstr>Program  Overview</vt:lpstr>
      <vt:lpstr>Supply List Required Instruments </vt:lpstr>
      <vt:lpstr>Instrumental Characteristics</vt:lpstr>
      <vt:lpstr>PowerPoint Presentation</vt:lpstr>
      <vt:lpstr>Appointment Procedures </vt:lpstr>
      <vt:lpstr>Background Information</vt:lpstr>
      <vt:lpstr>Appointment Procedures </vt:lpstr>
      <vt:lpstr>Personality &amp; The Learner</vt:lpstr>
      <vt:lpstr>Trying the Instruments</vt:lpstr>
      <vt:lpstr>Appointment Procedures </vt:lpstr>
      <vt:lpstr>Appointment Procedures </vt:lpstr>
      <vt:lpstr>Appointment Procedures </vt:lpstr>
      <vt:lpstr>Appointment Procedures </vt:lpstr>
      <vt:lpstr>Build Class Lists ~ MARCH/APRIL</vt:lpstr>
      <vt:lpstr>Recruitment~ MAY</vt:lpstr>
      <vt:lpstr>Summer Band Beginner Classes</vt:lpstr>
      <vt:lpstr>Summer Beginner Band</vt:lpstr>
      <vt:lpstr>Summer Band Management</vt:lpstr>
      <vt:lpstr>Summer Band Calendar</vt:lpstr>
      <vt:lpstr>PowerPoint Presentation</vt:lpstr>
      <vt:lpstr>PowerPoint Presentation</vt:lpstr>
      <vt:lpstr>Contact Minutes During Summer Instruction</vt:lpstr>
      <vt:lpstr>Summer Band Skill Development</vt:lpstr>
      <vt:lpstr>Benchmarks</vt:lpstr>
      <vt:lpstr>Fundamental Skills </vt:lpstr>
      <vt:lpstr>  Music Literacy </vt:lpstr>
      <vt:lpstr>Performance Skills</vt:lpstr>
      <vt:lpstr>Beginning Band During  the School Year</vt:lpstr>
      <vt:lpstr>Junior High School Schedule</vt:lpstr>
      <vt:lpstr>Junior High School Schedule</vt:lpstr>
      <vt:lpstr>6th Grade Band Schedules</vt:lpstr>
      <vt:lpstr>2 Staff Team</vt:lpstr>
      <vt:lpstr>1 1/2 Staff Team, Option 1</vt:lpstr>
      <vt:lpstr>1 1/2 Staff Team, Option 2</vt:lpstr>
      <vt:lpstr>1 Staff Member</vt:lpstr>
      <vt:lpstr>  Staffing Classes  </vt:lpstr>
      <vt:lpstr>Vertical, Plan 1 </vt:lpstr>
      <vt:lpstr>Vertical, Plan 2</vt:lpstr>
      <vt:lpstr>Horizontal, Plan 1</vt:lpstr>
      <vt:lpstr>Horizontal, Plan 2 &amp; 3</vt:lpstr>
      <vt:lpstr>Graph of Staff Additions</vt:lpstr>
      <vt:lpstr>6th Grade Curriculum</vt:lpstr>
      <vt:lpstr>Course Goals-”Big Picture” </vt:lpstr>
      <vt:lpstr>Course Goals - ”Big Picture”</vt:lpstr>
      <vt:lpstr>Course Objectives-More Specific  </vt:lpstr>
      <vt:lpstr>Course Objectives</vt:lpstr>
      <vt:lpstr>Course Objectives</vt:lpstr>
      <vt:lpstr>Course Objectives</vt:lpstr>
      <vt:lpstr>Course Objectives</vt:lpstr>
      <vt:lpstr>Assessments</vt:lpstr>
      <vt:lpstr>Grading</vt:lpstr>
      <vt:lpstr>Performance Based Assessments</vt:lpstr>
      <vt:lpstr>PowerPoint Presentation</vt:lpstr>
      <vt:lpstr>PowerPoint Presentation</vt:lpstr>
      <vt:lpstr>Written Work</vt:lpstr>
      <vt:lpstr>Performances</vt:lpstr>
      <vt:lpstr>Performances</vt:lpstr>
      <vt:lpstr>Outcomes &amp; Advantages </vt:lpstr>
      <vt:lpstr>   Consistency </vt:lpstr>
      <vt:lpstr>Skills</vt:lpstr>
      <vt:lpstr>Social &amp; Developmental</vt:lpstr>
      <vt:lpstr>Movie insert</vt:lpstr>
      <vt:lpstr>Resource Materials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Survive &amp; Thrive With A Middle School Beginner Band</dc:title>
  <dc:creator>Rachel</dc:creator>
  <cp:lastModifiedBy>Rachel</cp:lastModifiedBy>
  <cp:revision>124</cp:revision>
  <dcterms:created xsi:type="dcterms:W3CDTF">2013-12-26T17:41:23Z</dcterms:created>
  <dcterms:modified xsi:type="dcterms:W3CDTF">2014-01-02T05:32:28Z</dcterms:modified>
</cp:coreProperties>
</file>